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7" r:id="rId3"/>
    <p:sldId id="286" r:id="rId4"/>
    <p:sldId id="279" r:id="rId5"/>
    <p:sldId id="268" r:id="rId6"/>
    <p:sldId id="284" r:id="rId7"/>
    <p:sldId id="285" r:id="rId8"/>
    <p:sldId id="277" r:id="rId9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strup, Sonke@Wildlife" initials="MS" lastIdx="12" clrIdx="0"/>
  <p:cmAuthor id="2" name="Shuman, Craig@Wildlife" initials="SC" lastIdx="2" clrIdx="1"/>
  <p:cmAuthor id="3" name="Juhasz, Christy@Wildlife" initials="JC" lastIdx="3" clrIdx="2"/>
  <p:cmAuthor id="4" name="Rachelle Fisher" initials="RF" lastIdx="9" clrIdx="3"/>
  <p:cmAuthor id="5" name="Grebel, Joanna@Wildlife" initials="GJ" lastIdx="24" clrIdx="4">
    <p:extLst>
      <p:ext uri="{19B8F6BF-5375-455C-9EA6-DF929625EA0E}">
        <p15:presenceInfo xmlns:p15="http://schemas.microsoft.com/office/powerpoint/2012/main" xmlns="" userId="S::Joanna.Grebel@wildlife.ca.gov::174e7eea-b9d8-4379-af2c-f6f1d5f515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9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-102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5" tIns="47113" rIns="94225" bIns="47113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5" tIns="47113" rIns="94225" bIns="47113" rtlCol="0"/>
          <a:lstStyle>
            <a:lvl1pPr algn="r">
              <a:defRPr sz="1300"/>
            </a:lvl1pPr>
          </a:lstStyle>
          <a:p>
            <a:fld id="{34785180-5C93-4818-9EB9-3DF14FBAC930}" type="datetimeFigureOut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5" tIns="47113" rIns="94225" bIns="471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3"/>
          </a:xfrm>
          <a:prstGeom prst="rect">
            <a:avLst/>
          </a:prstGeom>
        </p:spPr>
        <p:txBody>
          <a:bodyPr vert="horz" lIns="94225" tIns="47113" rIns="94225" bIns="4711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5" tIns="47113" rIns="94225" bIns="47113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5" tIns="47113" rIns="94225" bIns="47113" rtlCol="0" anchor="b"/>
          <a:lstStyle>
            <a:lvl1pPr algn="r">
              <a:defRPr sz="1300"/>
            </a:lvl1pPr>
          </a:lstStyle>
          <a:p>
            <a:fld id="{7C15A584-909D-4D19-A7C9-E9E341A9ED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04034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9B596-F4F8-4598-B034-AA820A8F700E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586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31E0-2B7D-4C55-B78C-5CA85DBC2895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3156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38DC-0FBE-4FFA-8ED6-E37ED7DE624A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9024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C5081-9257-4E10-B803-DF5A75AAA508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9729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FCD9A-340B-464B-8285-986674C88264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49609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B1EF3-882C-4707-9D66-C875314D3B99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564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D139-3315-4E37-8B0D-B93FEC89B2F7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648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6277A-1D8E-4C55-9382-B2D84D7BC529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426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D690-65EB-41E2-B793-4409404EEE55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977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B3E8-29ED-41BF-A287-263C384112D1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96588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6526-A521-4B42-AD17-B27639C8331F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494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C7FB0-4CF6-4839-B3FD-28D022670FA5}" type="datetime1">
              <a:rPr lang="en-US" smtClean="0"/>
              <a:pPr/>
              <a:t>3/12/2020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C345F-055D-43DE-BA88-500147CC9A1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005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7062"/>
            <a:ext cx="9144000" cy="3858306"/>
          </a:xfrm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n-US" sz="5400" b="1" dirty="0">
                <a:latin typeface="Century Gothic" panose="020B0502020202020204" pitchFamily="34" charset="0"/>
                <a:cs typeface="Arial" panose="020B0604020202020204" pitchFamily="34" charset="0"/>
              </a:rPr>
              <a:t>Northern Red Urchin Fishery Disaster Relief: </a:t>
            </a:r>
            <a:br>
              <a:rPr lang="en-US" sz="54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5400" b="1" dirty="0">
                <a:latin typeface="Century Gothic" panose="020B0502020202020204" pitchFamily="34" charset="0"/>
                <a:cs typeface="Arial" panose="020B0604020202020204" pitchFamily="34" charset="0"/>
              </a:rPr>
              <a:t>Overview and Options for Consideration</a:t>
            </a:r>
            <a:r>
              <a:rPr lang="en-US" b="1" dirty="0">
                <a:latin typeface="Century Gothic" panose="020B0502020202020204" pitchFamily="34" charset="0"/>
              </a:rPr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6269" y="5345850"/>
            <a:ext cx="9359462" cy="1192836"/>
          </a:xfrm>
        </p:spPr>
        <p:txBody>
          <a:bodyPr>
            <a:normAutofit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ts val="1800"/>
            </a:pPr>
            <a:r>
              <a:rPr lang="en-US" sz="2800" b="1" i="1" dirty="0">
                <a:latin typeface="Century Gothic" panose="020B0502020202020204" pitchFamily="34" charset="0"/>
                <a:cs typeface="Arial" panose="020B0604020202020204" pitchFamily="34" charset="0"/>
              </a:rPr>
              <a:t>California Sea Urchin Commission Meeting</a:t>
            </a:r>
          </a:p>
          <a:p>
            <a:pPr lv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ts val="1800"/>
            </a:pPr>
            <a:r>
              <a:rPr lang="en-US" sz="2800" b="1" i="1" dirty="0">
                <a:latin typeface="Century Gothic" panose="020B0502020202020204" pitchFamily="34" charset="0"/>
                <a:cs typeface="Arial" panose="020B0604020202020204" pitchFamily="34" charset="0"/>
              </a:rPr>
              <a:t>March 2020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800"/>
            </a:pPr>
            <a:endParaRPr lang="en-US" b="1" i="1" dirty="0">
              <a:solidFill>
                <a:srgbClr val="222A35"/>
              </a:solidFill>
              <a:latin typeface="Century Gothic" panose="020B0502020202020204" pitchFamily="34" charset="0"/>
              <a:cs typeface="Arial" panose="020B0604020202020204" pitchFamily="34" charset="0"/>
              <a:sym typeface="Arial"/>
            </a:endParaRPr>
          </a:p>
          <a:p>
            <a:endParaRPr lang="en-US" i="1" dirty="0">
              <a:latin typeface="Century Gothic" panose="020B0502020202020204" pitchFamily="34" charset="0"/>
            </a:endParaRPr>
          </a:p>
        </p:txBody>
      </p:sp>
      <p:pic>
        <p:nvPicPr>
          <p:cNvPr id="5" name="Shape 95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210897" y="5334369"/>
            <a:ext cx="1059104" cy="13871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216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162F94-2E39-46C7-A3CA-5F873F8BA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613" y="0"/>
            <a:ext cx="7384774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latin typeface="Century Gothic" panose="020B0502020202020204" pitchFamily="34" charset="0"/>
                <a:cs typeface="Arial" panose="020B0604020202020204" pitchFamily="34" charset="0"/>
              </a:rPr>
              <a:t>Disaster Relief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55A8B3-D0AD-41F1-B5C9-6F6F9E6A0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552" y="1113183"/>
            <a:ext cx="11428896" cy="5425729"/>
          </a:xfrm>
          <a:solidFill>
            <a:schemeClr val="accent5">
              <a:lumMod val="5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lnSpc>
                <a:spcPct val="140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Submit request for disaster relief funds (Feb 2019)</a:t>
            </a:r>
          </a:p>
          <a:p>
            <a:pPr>
              <a:lnSpc>
                <a:spcPct val="140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Disaster request approved and fund award announced (Oct 2019)</a:t>
            </a:r>
          </a:p>
          <a:p>
            <a:pPr marL="0" indent="0" algn="ctr">
              <a:lnSpc>
                <a:spcPct val="140000"/>
              </a:lnSpc>
              <a:buNone/>
            </a:pP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$3,329,343 Disaster Award Amount (Feb 2020)</a:t>
            </a:r>
          </a:p>
          <a:p>
            <a:pPr>
              <a:lnSpc>
                <a:spcPct val="14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CDFW prepare Spending Plan with public input </a:t>
            </a:r>
          </a:p>
          <a:p>
            <a:pPr>
              <a:lnSpc>
                <a:spcPct val="14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Submit Spending Plan to PSMFC/NOAA for approval</a:t>
            </a:r>
          </a:p>
          <a:p>
            <a:pPr>
              <a:lnSpc>
                <a:spcPct val="14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Spending Plan Approval</a:t>
            </a:r>
          </a:p>
          <a:p>
            <a:pPr>
              <a:lnSpc>
                <a:spcPct val="14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Fund award released with disbursement through PSMFC</a:t>
            </a:r>
          </a:p>
          <a:p>
            <a:pPr lvl="1">
              <a:lnSpc>
                <a:spcPct val="140000"/>
              </a:lnSpc>
            </a:pP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Applications sent via PSMFC</a:t>
            </a:r>
          </a:p>
          <a:p>
            <a:pPr lvl="1">
              <a:lnSpc>
                <a:spcPct val="140000"/>
              </a:lnSpc>
            </a:pP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Payment of completed applications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EDB7AEF-A69E-49A6-9761-0EA4DA88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A75732A-76AD-435A-BF1A-A7B3FC9895D4}"/>
              </a:ext>
            </a:extLst>
          </p:cNvPr>
          <p:cNvSpPr/>
          <p:nvPr/>
        </p:nvSpPr>
        <p:spPr>
          <a:xfrm>
            <a:off x="2403613" y="2323178"/>
            <a:ext cx="7384774" cy="536713"/>
          </a:xfrm>
          <a:prstGeom prst="rect">
            <a:avLst/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54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4E42D6-7AB0-4F64-9197-9C0555ABA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79" y="234561"/>
            <a:ext cx="11723427" cy="760942"/>
          </a:xfrm>
        </p:spPr>
        <p:txBody>
          <a:bodyPr>
            <a:noAutofit/>
          </a:bodyPr>
          <a:lstStyle/>
          <a:p>
            <a:pPr algn="ctr"/>
            <a:r>
              <a:rPr lang="en-US" sz="3200" b="1" i="1" dirty="0">
                <a:latin typeface="Century Gothic" panose="020B0502020202020204" pitchFamily="34" charset="0"/>
                <a:cs typeface="Arial" panose="020B0604020202020204" pitchFamily="34" charset="0"/>
              </a:rPr>
              <a:t>NOAA and CDFW Guidance on Disaster Relief Funds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B903E16-1182-4AA9-9483-4C4D1B49D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3447" y="6599231"/>
            <a:ext cx="2743200" cy="365125"/>
          </a:xfrm>
        </p:spPr>
        <p:txBody>
          <a:bodyPr/>
          <a:lstStyle/>
          <a:p>
            <a:fld id="{669C345F-055D-43DE-BA88-500147CC9A1A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C66FAA72-3C83-4554-B519-68C46FFA3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86764201"/>
              </p:ext>
            </p:extLst>
          </p:nvPr>
        </p:nvGraphicFramePr>
        <p:xfrm>
          <a:off x="347133" y="1182152"/>
          <a:ext cx="5748867" cy="5348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8867">
                  <a:extLst>
                    <a:ext uri="{9D8B030D-6E8A-4147-A177-3AD203B41FA5}">
                      <a16:colId xmlns:a16="http://schemas.microsoft.com/office/drawing/2014/main" xmlns="" val="253568026"/>
                    </a:ext>
                  </a:extLst>
                </a:gridCol>
              </a:tblGrid>
              <a:tr h="11292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NOAA </a:t>
                      </a:r>
                    </a:p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(National Oceanic and</a:t>
                      </a:r>
                    </a:p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 Atmospheric Administration)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7178246"/>
                  </a:ext>
                </a:extLst>
              </a:tr>
              <a:tr h="63703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Address range of fishery impacts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89690232"/>
                  </a:ext>
                </a:extLst>
              </a:tr>
              <a:tr h="130318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Encourages use of funds for MITIGATION (activities that restore the fishery or prevent a similar future failure)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4803659"/>
                  </a:ext>
                </a:extLst>
              </a:tr>
              <a:tr h="68992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Assist fishing communities affected by failure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0724155"/>
                  </a:ext>
                </a:extLst>
              </a:tr>
              <a:tr h="15893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Strengthen long-term economic and </a:t>
                      </a:r>
                      <a:r>
                        <a:rPr lang="en-US" sz="2000" dirty="0"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environmental sustainability of the fishery (e.g., habitat restoration, research, capacity reduction, etc.)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1304323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xmlns="" id="{BDF77939-8349-4401-B037-E5B789D79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14364209"/>
              </p:ext>
            </p:extLst>
          </p:nvPr>
        </p:nvGraphicFramePr>
        <p:xfrm>
          <a:off x="6190968" y="1182152"/>
          <a:ext cx="5748867" cy="405702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48867">
                  <a:extLst>
                    <a:ext uri="{9D8B030D-6E8A-4147-A177-3AD203B41FA5}">
                      <a16:colId xmlns:a16="http://schemas.microsoft.com/office/drawing/2014/main" xmlns="" val="253568026"/>
                    </a:ext>
                  </a:extLst>
                </a:gridCol>
              </a:tblGrid>
              <a:tr h="10850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CDFW</a:t>
                      </a:r>
                    </a:p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 (California Department </a:t>
                      </a:r>
                    </a:p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of Fish and Wildlife)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7178246"/>
                  </a:ext>
                </a:extLst>
              </a:tr>
              <a:tr h="4421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Emphasis on funding MITIGATION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89690232"/>
                  </a:ext>
                </a:extLst>
              </a:tr>
              <a:tr h="224414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If direct payments to divers and businesses, use the most simplified calculation possible</a:t>
                      </a:r>
                    </a:p>
                    <a:p>
                      <a:pPr algn="ctr"/>
                      <a:r>
                        <a:rPr lang="en-US" sz="20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Ensure better chances for approval by PSMFC/NOAA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2000" dirty="0">
                        <a:latin typeface="Century Gothic" panose="020B0502020202020204" pitchFamily="34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Will help streamline the spending process and expedite payments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4803659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C25FEF52-E296-48EA-B056-81B3AA16F24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22656" r="18983"/>
          <a:stretch/>
        </p:blipFill>
        <p:spPr>
          <a:xfrm>
            <a:off x="5107508" y="1290280"/>
            <a:ext cx="874738" cy="91594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457BF1B2-5EE3-44CB-BFCD-E726DF5B004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999596" y="1281100"/>
            <a:ext cx="704117" cy="93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91404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433537-088E-44D1-911F-936C27E76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363" y="304250"/>
            <a:ext cx="9931273" cy="93874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u="sng" dirty="0">
                <a:latin typeface="Century Gothic" panose="020B0502020202020204" pitchFamily="34" charset="0"/>
                <a:cs typeface="Arial" panose="020B0604020202020204" pitchFamily="34" charset="0"/>
              </a:rPr>
              <a:t>Key</a:t>
            </a:r>
            <a:r>
              <a:rPr lang="en-US" sz="4000" b="1" i="1" dirty="0">
                <a:latin typeface="Century Gothic" panose="020B0502020202020204" pitchFamily="34" charset="0"/>
                <a:cs typeface="Arial" panose="020B0604020202020204" pitchFamily="34" charset="0"/>
              </a:rPr>
              <a:t> Questions for Industry to Consider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52E48D-73EF-471D-B2CE-CB0E42A4F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325541"/>
            <a:ext cx="11349567" cy="4948259"/>
          </a:xfrm>
          <a:solidFill>
            <a:schemeClr val="accent5">
              <a:lumMod val="50000"/>
            </a:schemeClr>
          </a:solidFill>
        </p:spPr>
        <p:txBody>
          <a:bodyPr>
            <a:noAutofit/>
          </a:bodyPr>
          <a:lstStyle/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What proportion of the disaster funds should be allocated to mitigation versus direct payments?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How should payments be divided between fishing sectors (fishermen versus processors)?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What qualifying criteria should be used to determine eligibility and amount of disaster relief funds?</a:t>
            </a:r>
          </a:p>
          <a:p>
            <a:pPr marL="0" indent="0">
              <a:buNone/>
            </a:pPr>
            <a:endParaRPr lang="en-US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C33C624-8DE1-4170-87E3-7143B3A43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390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6"/>
            <a:ext cx="10515600" cy="945092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latin typeface="Century Gothic" panose="020B0502020202020204" pitchFamily="34" charset="0"/>
                <a:cs typeface="Arial" panose="020B0604020202020204" pitchFamily="34" charset="0"/>
              </a:rPr>
              <a:t>Research Proposals for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81617"/>
            <a:ext cx="11700932" cy="4351338"/>
          </a:xfrm>
        </p:spPr>
        <p:txBody>
          <a:bodyPr>
            <a:noAutofit/>
          </a:bodyPr>
          <a:lstStyle/>
          <a:p>
            <a:pPr lvl="1">
              <a:lnSpc>
                <a:spcPct val="140000"/>
              </a:lnSpc>
            </a:pPr>
            <a:r>
              <a:rPr lang="en-US" sz="2200" b="1" dirty="0">
                <a:latin typeface="Century Gothic" panose="020B0502020202020204" pitchFamily="34" charset="0"/>
                <a:cs typeface="Arial" panose="020B0604020202020204" pitchFamily="34" charset="0"/>
              </a:rPr>
              <a:t>Kelp Forest Restoration</a:t>
            </a:r>
          </a:p>
          <a:p>
            <a:pPr lvl="2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Funding commercial fishermen to harvest purple urchins</a:t>
            </a:r>
          </a:p>
          <a:p>
            <a:pPr lvl="2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Purple urchin trapping efforts</a:t>
            </a:r>
          </a:p>
          <a:p>
            <a:pPr lvl="2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 Continuing yearly urchin larvae brush studies and/or adding more sites in northern California</a:t>
            </a:r>
          </a:p>
          <a:p>
            <a:pPr lvl="2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Establishing water quality monitors (i.e. temperature, oxygen, etc.)</a:t>
            </a:r>
          </a:p>
          <a:p>
            <a:pPr lvl="2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Testing methods for urchin removals (e.g. culling vs. collecting, most effective method for culling urchin)</a:t>
            </a:r>
          </a:p>
          <a:p>
            <a:pPr lvl="2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Any other projects that would restore kelp forest habitat?</a:t>
            </a:r>
          </a:p>
          <a:p>
            <a:pPr lvl="1">
              <a:lnSpc>
                <a:spcPct val="140000"/>
              </a:lnSpc>
            </a:pPr>
            <a:r>
              <a:rPr lang="en-US" sz="2200" b="1" dirty="0">
                <a:latin typeface="Century Gothic" panose="020B0502020202020204" pitchFamily="34" charset="0"/>
                <a:cs typeface="Arial" panose="020B0604020202020204" pitchFamily="34" charset="0"/>
              </a:rPr>
              <a:t>Others?</a:t>
            </a:r>
          </a:p>
          <a:p>
            <a:pPr marL="0" indent="0">
              <a:buNone/>
            </a:pPr>
            <a:endParaRPr lang="en-US" sz="22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4081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8C7E78-0271-4796-B38C-991CFED3E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latin typeface="Century Gothic" panose="020B0502020202020204" pitchFamily="34" charset="0"/>
                <a:cs typeface="Arial" panose="020B0604020202020204" pitchFamily="34" charset="0"/>
              </a:rPr>
              <a:t>Determining Qualification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7FFE27-3555-467A-A9F6-7B1F275E5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67" y="1257756"/>
            <a:ext cx="11827933" cy="4347175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sz="2200" b="1" dirty="0">
                <a:latin typeface="Century Gothic" panose="020B0502020202020204" pitchFamily="34" charset="0"/>
                <a:cs typeface="Arial" panose="020B0604020202020204" pitchFamily="34" charset="0"/>
              </a:rPr>
              <a:t>Data Sources</a:t>
            </a: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: can only include state landing receipts, logbooks, and permitting information in ALDS.</a:t>
            </a:r>
          </a:p>
          <a:p>
            <a:pPr>
              <a:lnSpc>
                <a:spcPct val="140000"/>
              </a:lnSpc>
            </a:pPr>
            <a:r>
              <a:rPr lang="en-US" sz="2200" b="1" dirty="0">
                <a:latin typeface="Century Gothic" panose="020B0502020202020204" pitchFamily="34" charset="0"/>
                <a:cs typeface="Arial" panose="020B0604020202020204" pitchFamily="34" charset="0"/>
              </a:rPr>
              <a:t>Qualification Criteria</a:t>
            </a: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lnSpc>
                <a:spcPct val="14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Held an urchin diver permit/fish business license during one or both disaster years (2016 </a:t>
            </a:r>
            <a:r>
              <a:rPr lang="en-US" sz="2200" u="sng" dirty="0">
                <a:latin typeface="Century Gothic" panose="020B0502020202020204" pitchFamily="34" charset="0"/>
                <a:cs typeface="Arial" panose="020B0604020202020204" pitchFamily="34" charset="0"/>
              </a:rPr>
              <a:t>and/or</a:t>
            </a: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 2017). Includes fishing seasons 2015/2016, 2016/2017, and 2017/2018. </a:t>
            </a:r>
          </a:p>
          <a:p>
            <a:pPr lvl="1">
              <a:lnSpc>
                <a:spcPct val="14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u="sng" dirty="0">
                <a:latin typeface="Century Gothic" panose="020B0502020202020204" pitchFamily="34" charset="0"/>
                <a:cs typeface="Arial" panose="020B0604020202020204" pitchFamily="34" charset="0"/>
              </a:rPr>
              <a:t>AND</a:t>
            </a: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 have landings/receiving activity in northern management zone (north of SLO/Monterey county line)</a:t>
            </a:r>
          </a:p>
          <a:p>
            <a:pPr lvl="1">
              <a:lnSpc>
                <a:spcPct val="14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latin typeface="Century Gothic" panose="020B0502020202020204" pitchFamily="34" charset="0"/>
                <a:cs typeface="Arial" panose="020B0604020202020204" pitchFamily="34" charset="0"/>
              </a:rPr>
              <a:t>Set a minimum activity level (e.g., one landing during qualifying period or cumulative pounds total)</a:t>
            </a:r>
          </a:p>
          <a:p>
            <a:endParaRPr lang="en-US" sz="2200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DA1767D-1482-41A2-B18D-07C465D67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4498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8F3FE4-027D-45DF-A205-B877FD6FF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392" y="136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latin typeface="Century Gothic" panose="020B0502020202020204" pitchFamily="34" charset="0"/>
                <a:cs typeface="Arial" panose="020B0604020202020204" pitchFamily="34" charset="0"/>
              </a:rPr>
              <a:t>Calculating Disbursement Options</a:t>
            </a:r>
            <a:endParaRPr lang="en-US" sz="4800" i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CFA6D0-6A57-4D0F-B484-499523D3E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1462088"/>
            <a:ext cx="10515600" cy="4993259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sz="2000" b="1" dirty="0">
                <a:latin typeface="Century Gothic" panose="020B0502020202020204" pitchFamily="34" charset="0"/>
                <a:cs typeface="Arial" panose="020B0604020202020204" pitchFamily="34" charset="0"/>
              </a:rPr>
              <a:t>What is the activity baseline?</a:t>
            </a: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The 3-year or 5-year prior history of landings/landing receipts in northern ports?</a:t>
            </a: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Are landings in 2016 &amp; 2017 considered?</a:t>
            </a: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</a:pPr>
            <a:endParaRPr lang="en-US" sz="20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</a:pPr>
            <a:r>
              <a:rPr lang="en-US" sz="2000" b="1" dirty="0">
                <a:latin typeface="Century Gothic" panose="020B0502020202020204" pitchFamily="34" charset="0"/>
                <a:cs typeface="Arial" panose="020B0604020202020204" pitchFamily="34" charset="0"/>
              </a:rPr>
              <a:t>What options are most appropriate?</a:t>
            </a: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Option 1: Equal Sharing</a:t>
            </a: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Option 2: Weighted by qualifying pounds of landings/receipt of landings</a:t>
            </a: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Option 3: Proportional to qualifying pounds of landings/receipt of landings</a:t>
            </a: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</a:pPr>
            <a:endParaRPr lang="en-US" sz="20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</a:pPr>
            <a:r>
              <a:rPr lang="en-US" sz="2000" b="1" dirty="0">
                <a:latin typeface="Century Gothic" panose="020B0502020202020204" pitchFamily="34" charset="0"/>
                <a:cs typeface="Arial" panose="020B0604020202020204" pitchFamily="34" charset="0"/>
              </a:rPr>
              <a:t>Allow sectors to use different qualifying criteria?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E961EC6-0271-48AD-93C6-A7907B45B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1064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2513"/>
            <a:ext cx="10515600" cy="945888"/>
          </a:xfrm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latin typeface="Century Gothic" panose="020B0502020202020204" pitchFamily="34" charset="0"/>
                <a:cs typeface="Arial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1304"/>
            <a:ext cx="10515600" cy="47221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Aft>
                <a:spcPts val="800"/>
              </a:spcAft>
            </a:pPr>
            <a:r>
              <a:rPr lang="en-US" sz="2100" b="1" dirty="0">
                <a:latin typeface="Century Gothic" panose="020B0502020202020204" pitchFamily="34" charset="0"/>
                <a:cs typeface="Arial" panose="020B0604020202020204" pitchFamily="34" charset="0"/>
              </a:rPr>
              <a:t>Potential Eligible Permittees, Individuals and Businesses:</a:t>
            </a:r>
          </a:p>
          <a:p>
            <a:pPr lvl="1">
              <a:lnSpc>
                <a:spcPct val="80000"/>
              </a:lnSpc>
              <a:spcAft>
                <a:spcPts val="800"/>
              </a:spcAft>
            </a:pPr>
            <a:r>
              <a:rPr lang="en-US" sz="2100" dirty="0">
                <a:latin typeface="Century Gothic" panose="020B0502020202020204" pitchFamily="34" charset="0"/>
                <a:cs typeface="Arial" panose="020B0604020202020204" pitchFamily="34" charset="0"/>
              </a:rPr>
              <a:t>Ensure that CDFW contact information is up to date in permitting/licensing database	</a:t>
            </a:r>
          </a:p>
          <a:p>
            <a:pPr lvl="2">
              <a:lnSpc>
                <a:spcPct val="8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100" dirty="0">
                <a:latin typeface="Century Gothic" panose="020B0502020202020204" pitchFamily="34" charset="0"/>
                <a:ea typeface="Arial"/>
                <a:cs typeface="Arial" panose="020B0604020202020204" pitchFamily="34" charset="0"/>
                <a:sym typeface="Arial"/>
              </a:rPr>
              <a:t>Marine Region staff can verify information, but individuals must contact License and Revenue branch staff to update information</a:t>
            </a:r>
          </a:p>
          <a:p>
            <a:pPr marL="914400" lvl="2" indent="0">
              <a:lnSpc>
                <a:spcPct val="80000"/>
              </a:lnSpc>
              <a:spcAft>
                <a:spcPts val="800"/>
              </a:spcAft>
              <a:buNone/>
            </a:pPr>
            <a:endParaRPr lang="en-US" sz="21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2100" b="1" dirty="0">
                <a:latin typeface="Century Gothic" panose="020B0502020202020204" pitchFamily="34" charset="0"/>
                <a:cs typeface="Arial" panose="020B0604020202020204" pitchFamily="34" charset="0"/>
              </a:rPr>
              <a:t>Communications</a:t>
            </a:r>
          </a:p>
          <a:p>
            <a:pPr lvl="1"/>
            <a:r>
              <a:rPr lang="en-US" sz="2100" dirty="0">
                <a:latin typeface="Century Gothic" panose="020B0502020202020204" pitchFamily="34" charset="0"/>
                <a:cs typeface="Arial" panose="020B0604020202020204" pitchFamily="34" charset="0"/>
              </a:rPr>
              <a:t>First public webinar will be scheduled in mid-April (TBD)</a:t>
            </a:r>
          </a:p>
          <a:p>
            <a:pPr lvl="1"/>
            <a:r>
              <a:rPr lang="en-US" sz="2100" dirty="0">
                <a:latin typeface="Century Gothic" panose="020B0502020202020204" pitchFamily="34" charset="0"/>
                <a:cs typeface="Arial" panose="020B0604020202020204" pitchFamily="34" charset="0"/>
              </a:rPr>
              <a:t>Divers and processors can work with port representatives and CSUC board to discuss options</a:t>
            </a:r>
          </a:p>
          <a:p>
            <a:pPr lvl="1"/>
            <a:r>
              <a:rPr lang="en-US" sz="2100" dirty="0">
                <a:latin typeface="Century Gothic" panose="020B0502020202020204" pitchFamily="34" charset="0"/>
                <a:cs typeface="Arial" panose="020B0604020202020204" pitchFamily="34" charset="0"/>
              </a:rPr>
              <a:t>A dedicated urchin disaster relief email will be set up for inquiries</a:t>
            </a:r>
          </a:p>
          <a:p>
            <a:pPr marL="0" indent="0">
              <a:buNone/>
            </a:pPr>
            <a:endParaRPr lang="en-US" sz="21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345F-055D-43DE-BA88-500147CC9A1A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2815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4754</TotalTime>
  <Words>511</Words>
  <Application>Microsoft Office PowerPoint</Application>
  <PresentationFormat>Custom</PresentationFormat>
  <Paragraphs>79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Northern Red Urchin Fishery Disaster Relief:  Overview and Options for Consideration </vt:lpstr>
      <vt:lpstr>Disaster Relief Steps</vt:lpstr>
      <vt:lpstr>NOAA and CDFW Guidance on Disaster Relief Funds</vt:lpstr>
      <vt:lpstr>Key Questions for Industry to Consider </vt:lpstr>
      <vt:lpstr>Research Proposals for Mitigation</vt:lpstr>
      <vt:lpstr>Determining Qualification</vt:lpstr>
      <vt:lpstr>Calculating Disbursement Options</vt:lpstr>
      <vt:lpstr>Next Steps</vt:lpstr>
    </vt:vector>
  </TitlesOfParts>
  <Company>CDFW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Juhasz, Christy@Wildlife</dc:creator>
  <cp:lastModifiedBy>David J. Goldenberg</cp:lastModifiedBy>
  <cp:revision>184</cp:revision>
  <cp:lastPrinted>2020-03-02T16:19:17Z</cp:lastPrinted>
  <dcterms:created xsi:type="dcterms:W3CDTF">2018-07-11T19:09:32Z</dcterms:created>
  <dcterms:modified xsi:type="dcterms:W3CDTF">2020-03-12T18:10:55Z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e685f86-ed8d-482b-be3a-2b7af73f9b7f_Enabled">
    <vt:lpwstr>True</vt:lpwstr>
  </property>
  <property fmtid="{D5CDD505-2E9C-101B-9397-08002B2CF9AE}" pid="3" name="MSIP_Label_6e685f86-ed8d-482b-be3a-2b7af73f9b7f_SiteId">
    <vt:lpwstr>4b633c25-efbf-4006-9f15-07442ba7aa0b</vt:lpwstr>
  </property>
  <property fmtid="{D5CDD505-2E9C-101B-9397-08002B2CF9AE}" pid="4" name="MSIP_Label_6e685f86-ed8d-482b-be3a-2b7af73f9b7f_Owner">
    <vt:lpwstr>Joanna.Grebel@wildlife.ca.gov</vt:lpwstr>
  </property>
  <property fmtid="{D5CDD505-2E9C-101B-9397-08002B2CF9AE}" pid="5" name="MSIP_Label_6e685f86-ed8d-482b-be3a-2b7af73f9b7f_SetDate">
    <vt:lpwstr>2020-02-26T23:05:04.0253124Z</vt:lpwstr>
  </property>
  <property fmtid="{D5CDD505-2E9C-101B-9397-08002B2CF9AE}" pid="6" name="MSIP_Label_6e685f86-ed8d-482b-be3a-2b7af73f9b7f_Name">
    <vt:lpwstr>General</vt:lpwstr>
  </property>
  <property fmtid="{D5CDD505-2E9C-101B-9397-08002B2CF9AE}" pid="7" name="MSIP_Label_6e685f86-ed8d-482b-be3a-2b7af73f9b7f_Application">
    <vt:lpwstr>Microsoft Azure Information Protection</vt:lpwstr>
  </property>
  <property fmtid="{D5CDD505-2E9C-101B-9397-08002B2CF9AE}" pid="8" name="MSIP_Label_6e685f86-ed8d-482b-be3a-2b7af73f9b7f_ActionId">
    <vt:lpwstr>c6ca65ec-8ff7-48df-9151-5633deeb946e</vt:lpwstr>
  </property>
  <property fmtid="{D5CDD505-2E9C-101B-9397-08002B2CF9AE}" pid="9" name="MSIP_Label_6e685f86-ed8d-482b-be3a-2b7af73f9b7f_Extended_MSFT_Method">
    <vt:lpwstr>Automatic</vt:lpwstr>
  </property>
  <property fmtid="{D5CDD505-2E9C-101B-9397-08002B2CF9AE}" pid="10" name="Sensitivity">
    <vt:lpwstr>General</vt:lpwstr>
  </property>
</Properties>
</file>