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 Self" initials="" lastIdx="3" clrIdx="0"/>
  <p:cmAuthor id="1" name="Maria Brown - NOAA Federal" initials="" lastIdx="2" clrIdx="1"/>
  <p:cmAuthor id="2" name="Rietta Hohman - NOAA Affiliate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6AEF3F5-C51A-49F4-BAE4-EB887F332177}">
  <a:tblStyle styleId="{E6AEF3F5-C51A-49F4-BAE4-EB887F3321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482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dirty="0"/>
              <a:t>Seasonal time series of kelp canopy area for the GFNMS from 1984 – 2020, seasons with no data indicated that imagery was not available or that all images were cloud contaminated for that 3-month period. Map showing the mean persistence (number of years kelp canopy was present from 1984 – 2020) inside each 2 x 2 km cell. Red line shows the boundaries of the sanctuary. Inset (area within the black box) shows the persistence of kelp canopy at the native 30-meter resolution of the imagery.</a:t>
            </a:r>
            <a:endParaRPr sz="9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ed8f533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13ed8f533d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5" name="Google Shape;125;g13ed8f533d7_0_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00"/>
              <a:t>Give overview of GF SAC meetings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ed8f533d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13ed8f533d7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13ed8f533d7_0_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6.png"/><Relationship Id="rId5" Type="http://schemas.openxmlformats.org/officeDocument/2006/relationships/image" Target="../media/image7.jpeg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3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 descr="green and brown bull kelp blades reach towards the surface underwa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844" y="1472665"/>
            <a:ext cx="8594312" cy="492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686800" cy="157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Kelp Restoration in Greater Farallones National Marine Sanctuary</a:t>
            </a:r>
            <a:endParaRPr sz="3200"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381000" y="4976176"/>
            <a:ext cx="8763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Rietta Hohman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Greater Farallones </a:t>
            </a:r>
            <a:r>
              <a:rPr lang="en-US" sz="1600" dirty="0">
                <a:solidFill>
                  <a:schemeClr val="lt1"/>
                </a:solidFill>
              </a:rPr>
              <a:t>National Marine Sanctuary</a:t>
            </a:r>
            <a:r>
              <a:rPr lang="en-US" sz="1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NOAA Affiliate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Greater Farallones </a:t>
            </a:r>
            <a:r>
              <a:rPr lang="en-US" sz="1600" dirty="0">
                <a:solidFill>
                  <a:schemeClr val="lt1"/>
                </a:solidFill>
              </a:rPr>
              <a:t>Association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</a:rPr>
              <a:t>Kelp Restoration Network Meeting, July 28, 2022</a:t>
            </a:r>
            <a:endParaRPr dirty="0"/>
          </a:p>
        </p:txBody>
      </p:sp>
      <p:sp>
        <p:nvSpPr>
          <p:cNvPr id="86" name="Google Shape;86;p12"/>
          <p:cNvSpPr txBox="1"/>
          <p:nvPr/>
        </p:nvSpPr>
        <p:spPr>
          <a:xfrm>
            <a:off x="7292985" y="6446707"/>
            <a:ext cx="178308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Paul Chetirkin NOAA MBNMS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F65BDC-7F77-B01D-2574-D53FC90C7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11" y="0"/>
            <a:ext cx="591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33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263200" y="989800"/>
            <a:ext cx="3815700" cy="57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 dirty="0">
                <a:solidFill>
                  <a:schemeClr val="lt1"/>
                </a:solidFill>
              </a:rPr>
              <a:t>Tribal engagement</a:t>
            </a:r>
            <a:endParaRPr sz="21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 dirty="0">
                <a:solidFill>
                  <a:schemeClr val="lt1"/>
                </a:solidFill>
              </a:rPr>
              <a:t>Permitting &amp; compliance</a:t>
            </a:r>
            <a:endParaRPr sz="2100" dirty="0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 dirty="0">
                <a:solidFill>
                  <a:schemeClr val="lt1"/>
                </a:solidFill>
              </a:rPr>
              <a:t>Restoration and research cruise in Drake’s Bay aboard the R/V Fulmar</a:t>
            </a:r>
            <a:endParaRPr sz="3100" dirty="0"/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100" dirty="0">
              <a:solidFill>
                <a:schemeClr val="lt1"/>
              </a:solidFill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 dirty="0">
                <a:solidFill>
                  <a:schemeClr val="lt1"/>
                </a:solidFill>
              </a:rPr>
              <a:t>Sonoma restoration assessment cruise aboard the R/V Fulmar</a:t>
            </a:r>
            <a:endParaRPr sz="3100" dirty="0"/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100" dirty="0">
              <a:solidFill>
                <a:schemeClr val="lt1"/>
              </a:solidFill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 dirty="0">
                <a:solidFill>
                  <a:schemeClr val="lt1"/>
                </a:solidFill>
              </a:rPr>
              <a:t>Kelp canopy surveys</a:t>
            </a:r>
            <a:endParaRPr sz="2100" dirty="0">
              <a:solidFill>
                <a:schemeClr val="lt1"/>
              </a:solidFill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100" dirty="0">
              <a:solidFill>
                <a:schemeClr val="lt1"/>
              </a:solidFill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-US" sz="2100" dirty="0">
                <a:solidFill>
                  <a:schemeClr val="lt1"/>
                </a:solidFill>
              </a:rPr>
              <a:t>Scale up restoration efforts in 2023</a:t>
            </a:r>
            <a:endParaRPr sz="3100" dirty="0"/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100" dirty="0">
              <a:solidFill>
                <a:schemeClr val="lt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100" dirty="0">
              <a:solidFill>
                <a:schemeClr val="lt1"/>
              </a:solidFill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l="-2" t="11008" b="6874"/>
          <a:stretch/>
        </p:blipFill>
        <p:spPr>
          <a:xfrm>
            <a:off x="3662268" y="228600"/>
            <a:ext cx="5253132" cy="3417463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5" name="Google Shape;185;p21" descr="A picture containing tree, ocean fl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8153" r="-2" b="-2"/>
          <a:stretch/>
        </p:blipFill>
        <p:spPr>
          <a:xfrm>
            <a:off x="3660593" y="3646063"/>
            <a:ext cx="5253132" cy="2983338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355950" y="382000"/>
            <a:ext cx="3470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Steps in 2022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7737580" y="6413997"/>
            <a:ext cx="2071687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GFNMS-GFA, CDFW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>
            <a:off x="228600" y="3352800"/>
            <a:ext cx="87042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7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3700"/>
          </a:p>
          <a:p>
            <a:pPr marL="0" lvl="0" indent="0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n-US" sz="25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Rietta Hohman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Rietta.Hohman@noaa.gov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(415)761-0963</a:t>
            </a:r>
            <a:endParaRPr sz="22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www.farallones.noaa.gov/eco/kelp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www.farallones.org/climate/kelp</a:t>
            </a:r>
            <a:endParaRPr sz="22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228600" y="342900"/>
            <a:ext cx="8686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  <a:b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 b="39207"/>
          <a:stretch/>
        </p:blipFill>
        <p:spPr>
          <a:xfrm>
            <a:off x="228600" y="152401"/>
            <a:ext cx="8686800" cy="3479797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 descr="purple urchins in dense quantity on rocky seaflo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643" y="485775"/>
            <a:ext cx="8472714" cy="59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4653422" y="862068"/>
            <a:ext cx="3889500" cy="5178313"/>
          </a:xfrm>
          <a:prstGeom prst="rect">
            <a:avLst/>
          </a:prstGeom>
          <a:solidFill>
            <a:srgbClr val="0070C0">
              <a:alpha val="73725"/>
            </a:srgbClr>
          </a:solidFill>
          <a:ln>
            <a:noFill/>
          </a:ln>
          <a:effectLst>
            <a:outerShdw blurRad="63500" dist="38100" dir="2700000">
              <a:srgbClr val="000000">
                <a:alpha val="3882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500" b="0" i="0" u="sng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State of kelp forests in the sanctuary (as of 2021)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</a:rPr>
              <a:t>2021 restoration site assessment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Funding awarded to restore kelp in the sanctuary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</a:rPr>
              <a:t>Identified sites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Methods and Assessment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</a:rPr>
              <a:t>Proposed Restoration and Research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Outreach and Engagement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7292985" y="6446707"/>
            <a:ext cx="178308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Lonhart NOAA MBNMS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 descr="whitesl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6935978" y="6262973"/>
            <a:ext cx="197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222222"/>
                </a:solidFill>
              </a:rPr>
              <a:t>Data: T. Bell</a:t>
            </a:r>
            <a:endParaRPr sz="1000" i="1">
              <a:solidFill>
                <a:srgbClr val="222222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Hohman et al. in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119" y="781339"/>
            <a:ext cx="8683757" cy="451383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404939" y="319715"/>
            <a:ext cx="83341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state of kelp forests in GFNMS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30119" y="5339678"/>
            <a:ext cx="8901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Severe persistent loss over the last eight years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sz="1800" dirty="0">
                <a:solidFill>
                  <a:schemeClr val="dk1"/>
                </a:solidFill>
              </a:rPr>
              <a:t>Very little increase in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kelp cover in 2021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compared to historical persistence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Limited kelp growth in Sonoma in 2022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whitesl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7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7292985" y="6446707"/>
            <a:ext cx="178308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Steve Lonhart NOAA MBNMS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5" descr="cdfw logo small 1 – CDFW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6992" y="6206329"/>
            <a:ext cx="353476" cy="44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5">
            <a:alphaModFix/>
          </a:blip>
          <a:srcRect l="14334" t="34212" r="18681" b="31716"/>
          <a:stretch/>
        </p:blipFill>
        <p:spPr>
          <a:xfrm>
            <a:off x="919175" y="6294050"/>
            <a:ext cx="652452" cy="33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 descr="Join Krill Club - Greater Farallones Associ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403" y="6282746"/>
            <a:ext cx="610113" cy="29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descr="California State University Monterey Bay Overview | MyCollegeSelec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29364" y="6156146"/>
            <a:ext cx="856845" cy="52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844891" y="345353"/>
            <a:ext cx="79212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Restoration Site Assessment 2021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8">
            <a:alphaModFix/>
          </a:blip>
          <a:srcRect t="7911"/>
          <a:stretch/>
        </p:blipFill>
        <p:spPr>
          <a:xfrm>
            <a:off x="5132050" y="3999800"/>
            <a:ext cx="3557048" cy="220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97025" y="955625"/>
            <a:ext cx="3557050" cy="292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10">
            <a:alphaModFix/>
          </a:blip>
          <a:srcRect l="12451" t="37231" r="16601" b="35859"/>
          <a:stretch/>
        </p:blipFill>
        <p:spPr>
          <a:xfrm>
            <a:off x="1601512" y="6326724"/>
            <a:ext cx="702674" cy="26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11">
            <a:alphaModFix/>
          </a:blip>
          <a:srcRect l="6728" t="36810" r="12961" b="36810"/>
          <a:stretch/>
        </p:blipFill>
        <p:spPr>
          <a:xfrm>
            <a:off x="2304164" y="6326725"/>
            <a:ext cx="811412" cy="26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8025" y="1077550"/>
            <a:ext cx="4671325" cy="49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 descr="whitesl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71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749200" y="256549"/>
            <a:ext cx="7772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000" b="0" i="0" u="none" dirty="0">
                <a:latin typeface="Arial"/>
                <a:ea typeface="Arial"/>
                <a:cs typeface="Arial"/>
                <a:sym typeface="Arial"/>
              </a:rPr>
              <a:t>Funding awarded to </a:t>
            </a:r>
            <a:r>
              <a:rPr lang="en-US" sz="3000" dirty="0"/>
              <a:t>restore kelp forests in the sanctuary</a:t>
            </a:r>
            <a:r>
              <a:rPr lang="en-US" sz="3000" b="0" i="0" u="none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3000" dirty="0"/>
          </a:p>
        </p:txBody>
      </p:sp>
      <p:graphicFrame>
        <p:nvGraphicFramePr>
          <p:cNvPr id="129" name="Google Shape;129;p16"/>
          <p:cNvGraphicFramePr/>
          <p:nvPr>
            <p:extLst>
              <p:ext uri="{D42A27DB-BD31-4B8C-83A1-F6EECF244321}">
                <p14:modId xmlns:p14="http://schemas.microsoft.com/office/powerpoint/2010/main" xmlns="" val="495920180"/>
              </p:ext>
            </p:extLst>
          </p:nvPr>
        </p:nvGraphicFramePr>
        <p:xfrm>
          <a:off x="391325" y="1228280"/>
          <a:ext cx="8361350" cy="4167165"/>
        </p:xfrm>
        <a:graphic>
          <a:graphicData uri="http://schemas.openxmlformats.org/drawingml/2006/table">
            <a:tbl>
              <a:tblPr>
                <a:noFill/>
                <a:tableStyleId>{E6AEF3F5-C51A-49F4-BAE4-EB887F332177}</a:tableStyleId>
              </a:tblPr>
              <a:tblGrid>
                <a:gridCol w="2282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61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6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2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Funding Source</a:t>
                      </a:r>
                      <a:endParaRPr b="1" u="sng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Amount</a:t>
                      </a:r>
                      <a:endParaRPr b="1" u="sng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Scope of Work</a:t>
                      </a:r>
                      <a:endParaRPr b="1" u="sng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u="sng">
                          <a:solidFill>
                            <a:schemeClr val="dk1"/>
                          </a:solidFill>
                        </a:rPr>
                        <a:t>Timeline</a:t>
                      </a:r>
                      <a:endParaRPr b="1" u="sng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5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NOAA (federal appropriations)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$2,000,000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Build infrastructure for dive capacity, initiate restoration at Fort Ross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August 2022 - September 2026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Pacific States Marine Fisheries Commission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$228,912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Defend kelp forest growth at identified sites in the sanctuary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June 2022 - 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June 2024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5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National Fish and Wildlife Foundation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$184,473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Investigate interconnectivity of estuarine and kelp forest habitats, habitat suitability for outplanting in Drake’s Bay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April 2022 - March 2024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Environmental Enhancement Fund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$173,642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Conduct urchin removals, outplanting &amp; research at Timber Cove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April 2023 - March 2025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Total $ for restoration, monitoring and research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$2,587,027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Restoration and research across four identified sites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2022-2026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0" name="Google Shape;130;p16" descr="cdfw logo small 1 – CDFW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4184" y="5445393"/>
            <a:ext cx="478400" cy="58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5">
            <a:alphaModFix/>
          </a:blip>
          <a:srcRect l="14334" t="34214" r="18681" b="31713"/>
          <a:stretch/>
        </p:blipFill>
        <p:spPr>
          <a:xfrm>
            <a:off x="1279025" y="5495100"/>
            <a:ext cx="1040978" cy="5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 descr="Join Krill Club - Greater Farallones Associ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777" y="5496473"/>
            <a:ext cx="922480" cy="4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 descr="California State University Monterey Bay Overview | MyCollegeSelection"/>
          <p:cNvPicPr preferRelativeResize="0"/>
          <p:nvPr/>
        </p:nvPicPr>
        <p:blipFill rotWithShape="1">
          <a:blip r:embed="rId7">
            <a:alphaModFix/>
          </a:blip>
          <a:srcRect t="17688"/>
          <a:stretch/>
        </p:blipFill>
        <p:spPr>
          <a:xfrm>
            <a:off x="1114163" y="6184957"/>
            <a:ext cx="856825" cy="4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8">
            <a:alphaModFix/>
          </a:blip>
          <a:srcRect l="12451" t="37229" r="16601" b="35860"/>
          <a:stretch/>
        </p:blipFill>
        <p:spPr>
          <a:xfrm>
            <a:off x="2360178" y="5533470"/>
            <a:ext cx="1139005" cy="4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9">
            <a:alphaModFix/>
          </a:blip>
          <a:srcRect l="6729" t="36810" r="12961" b="36810"/>
          <a:stretch/>
        </p:blipFill>
        <p:spPr>
          <a:xfrm>
            <a:off x="249777" y="6263109"/>
            <a:ext cx="811412" cy="26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64119" y="6092533"/>
            <a:ext cx="542047" cy="52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06153" y="6133659"/>
            <a:ext cx="478411" cy="4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23963" y="6114547"/>
            <a:ext cx="440150" cy="4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05938" y="6157159"/>
            <a:ext cx="440150" cy="4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74226" y="6074496"/>
            <a:ext cx="542050" cy="558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685800" y="129491"/>
            <a:ext cx="77724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Identified Sites</a:t>
            </a:r>
            <a:endParaRPr sz="3200"/>
          </a:p>
        </p:txBody>
      </p:sp>
      <p:sp>
        <p:nvSpPr>
          <p:cNvPr id="147" name="Google Shape;147;p17"/>
          <p:cNvSpPr txBox="1">
            <a:spLocks noGrp="1"/>
          </p:cNvSpPr>
          <p:nvPr>
            <p:ph type="body" idx="1"/>
          </p:nvPr>
        </p:nvSpPr>
        <p:spPr>
          <a:xfrm>
            <a:off x="211025" y="941825"/>
            <a:ext cx="8724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Sites identified in Sonoma-Mendocino Bull Kelp Restoration Plan following recommendations from Greater Farallones Sanctuary Advisory Council</a:t>
            </a:r>
            <a:endParaRPr sz="3000"/>
          </a:p>
          <a:p>
            <a: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None/>
            </a:pPr>
            <a:endParaRPr sz="3000"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295" y="1880525"/>
            <a:ext cx="5848496" cy="454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>
            <a:spLocks noGrp="1"/>
          </p:cNvSpPr>
          <p:nvPr>
            <p:ph type="title"/>
          </p:nvPr>
        </p:nvSpPr>
        <p:spPr>
          <a:xfrm>
            <a:off x="685800" y="229591"/>
            <a:ext cx="7772400" cy="93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</a:rPr>
              <a:t>Monitoring and Assessment</a:t>
            </a:r>
            <a:endParaRPr sz="3200" dirty="0"/>
          </a:p>
        </p:txBody>
      </p:sp>
      <p:sp>
        <p:nvSpPr>
          <p:cNvPr id="155" name="Google Shape;155;p18"/>
          <p:cNvSpPr txBox="1">
            <a:spLocks noGrp="1"/>
          </p:cNvSpPr>
          <p:nvPr>
            <p:ph type="body" idx="1"/>
          </p:nvPr>
        </p:nvSpPr>
        <p:spPr>
          <a:xfrm>
            <a:off x="738350" y="941825"/>
            <a:ext cx="80628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Establish restoration sites</a:t>
            </a:r>
            <a:endParaRPr sz="20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Conduct before/after kelp forest ecosystem health surveys</a:t>
            </a:r>
            <a:endParaRPr sz="20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Assess efficacy of restoration efforts</a:t>
            </a:r>
            <a:endParaRPr sz="20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Map bull kelp canopy with UAS</a:t>
            </a:r>
            <a:endParaRPr sz="2000" dirty="0"/>
          </a:p>
        </p:txBody>
      </p:sp>
      <p:sp>
        <p:nvSpPr>
          <p:cNvPr id="156" name="Google Shape;156;p18"/>
          <p:cNvSpPr txBox="1"/>
          <p:nvPr/>
        </p:nvSpPr>
        <p:spPr>
          <a:xfrm>
            <a:off x="7258005" y="6397617"/>
            <a:ext cx="1477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Abby Nickels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8" descr="ocean and hilly coastline in the background and a person in a green jacket holding up a white drone with four propeller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955" y="2673642"/>
            <a:ext cx="7288090" cy="364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685800" y="229591"/>
            <a:ext cx="77724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</a:rPr>
              <a:t>Proposed Restoration and Research</a:t>
            </a:r>
            <a:endParaRPr sz="3200" dirty="0"/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685800" y="1094225"/>
            <a:ext cx="8115300" cy="20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200" dirty="0">
                <a:solidFill>
                  <a:schemeClr val="lt1"/>
                </a:solidFill>
              </a:rPr>
              <a:t>Remove urchin and outplant kelp at identified sites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200" dirty="0">
                <a:solidFill>
                  <a:schemeClr val="lt1"/>
                </a:solidFill>
              </a:rPr>
              <a:t>Defend new kelp forest growth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200" dirty="0">
                <a:solidFill>
                  <a:schemeClr val="lt1"/>
                </a:solidFill>
              </a:rPr>
              <a:t>Identify habitat suitability for outplanting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200" dirty="0">
                <a:solidFill>
                  <a:schemeClr val="lt1"/>
                </a:solidFill>
              </a:rPr>
              <a:t>Characterize the influence of environmental variables on kelp settlement and growth</a:t>
            </a:r>
            <a:endParaRPr dirty="0"/>
          </a:p>
          <a:p>
            <a: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None/>
            </a:pPr>
            <a:endParaRPr dirty="0"/>
          </a:p>
        </p:txBody>
      </p:sp>
      <p:pic>
        <p:nvPicPr>
          <p:cNvPr id="165" name="Google Shape;165;p19" descr="an instrument measures a purple urchin that someone is hol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880" y="3113825"/>
            <a:ext cx="6258560" cy="32765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66" name="Google Shape;166;p19"/>
          <p:cNvSpPr txBox="1"/>
          <p:nvPr/>
        </p:nvSpPr>
        <p:spPr>
          <a:xfrm>
            <a:off x="7749470" y="6397709"/>
            <a:ext cx="1783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Nick </a:t>
            </a:r>
            <a:r>
              <a:rPr lang="en-US" sz="9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Zachar</a:t>
            </a: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NOAA</a:t>
            </a:r>
            <a:endParaRPr sz="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667500" y="146247"/>
            <a:ext cx="77724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Outreach and Engagement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7878226" y="5868683"/>
            <a:ext cx="781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Josie Iselin</a:t>
            </a:r>
            <a:endParaRPr sz="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1026" y="4124390"/>
            <a:ext cx="3919000" cy="17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 descr="A picture containing outdoor, sky, mountain,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8374"/>
          <a:stretch/>
        </p:blipFill>
        <p:spPr>
          <a:xfrm>
            <a:off x="2540794" y="4124389"/>
            <a:ext cx="2108207" cy="17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 descr="A picture containing ground, outdoor, person,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279" b="1422"/>
          <a:stretch/>
        </p:blipFill>
        <p:spPr>
          <a:xfrm>
            <a:off x="356135" y="4124390"/>
            <a:ext cx="2108207" cy="17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2016555" y="5878458"/>
            <a:ext cx="987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GFA-GFNMS</a:t>
            </a:r>
            <a:endParaRPr sz="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7B24CF-EDC9-0161-E81A-78E7D075A579}"/>
              </a:ext>
            </a:extLst>
          </p:cNvPr>
          <p:cNvSpPr txBox="1"/>
          <p:nvPr/>
        </p:nvSpPr>
        <p:spPr>
          <a:xfrm>
            <a:off x="559230" y="983236"/>
            <a:ext cx="80255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Community engagement on proposed research and restoration implementation</a:t>
            </a:r>
            <a:endParaRPr lang="en-US" sz="20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Greater Farallones Sanctuary Advisory Council Meetings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Launch of Kelp Restoration Network on July 28, coordinated by Jordan </a:t>
            </a:r>
            <a:r>
              <a:rPr lang="en-US" sz="2000" dirty="0" err="1">
                <a:solidFill>
                  <a:schemeClr val="lt1"/>
                </a:solidFill>
              </a:rPr>
              <a:t>Gorostiza</a:t>
            </a:r>
            <a:r>
              <a:rPr lang="en-US" sz="2000" dirty="0">
                <a:solidFill>
                  <a:schemeClr val="lt1"/>
                </a:solidFill>
              </a:rPr>
              <a:t> at </a:t>
            </a:r>
            <a:r>
              <a:rPr lang="en-US" sz="2000" i="1" dirty="0">
                <a:solidFill>
                  <a:schemeClr val="lt1"/>
                </a:solidFill>
              </a:rPr>
              <a:t>Kelp!</a:t>
            </a:r>
            <a:r>
              <a:rPr lang="en-US" sz="2000" dirty="0">
                <a:solidFill>
                  <a:schemeClr val="lt1"/>
                </a:solidFill>
              </a:rPr>
              <a:t> Art exhibition in San Francisco at 836M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en-US" sz="2000" dirty="0">
                <a:solidFill>
                  <a:schemeClr val="lt1"/>
                </a:solidFill>
              </a:rPr>
              <a:t>New youth kelp education programs funded by NOAA in Mendocino and Sonoma for classroom programs, intertidal monitoring and urchin removals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564</Words>
  <Application>Microsoft Office PowerPoint</Application>
  <PresentationFormat>On-screen Show (4:3)</PresentationFormat>
  <Paragraphs>106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Blank Presentation</vt:lpstr>
      <vt:lpstr>Kelp Restoration in Greater Farallones National Marine Sanctuary</vt:lpstr>
      <vt:lpstr>Slide 2</vt:lpstr>
      <vt:lpstr>Slide 3</vt:lpstr>
      <vt:lpstr>Slide 4</vt:lpstr>
      <vt:lpstr>Funding awarded to restore kelp forests in the sanctuary </vt:lpstr>
      <vt:lpstr>Identified Sites</vt:lpstr>
      <vt:lpstr>Monitoring and Assessment</vt:lpstr>
      <vt:lpstr>Proposed Restoration and Research</vt:lpstr>
      <vt:lpstr>Outreach and Engagement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Kelp Restoration in Greater Farallones National Marine Sanctuary</dc:title>
  <dc:creator>David</dc:creator>
  <cp:lastModifiedBy>David J. Goldenberg</cp:lastModifiedBy>
  <cp:revision>2</cp:revision>
  <dcterms:modified xsi:type="dcterms:W3CDTF">2022-07-29T19:47:04Z</dcterms:modified>
</cp:coreProperties>
</file>